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63" r:id="rId4"/>
    <p:sldId id="256" r:id="rId5"/>
    <p:sldId id="261" r:id="rId6"/>
    <p:sldId id="262" r:id="rId7"/>
    <p:sldId id="260" r:id="rId8"/>
    <p:sldId id="259" r:id="rId9"/>
    <p:sldId id="257" r:id="rId10"/>
    <p:sldId id="258" r:id="rId11"/>
    <p:sldId id="264" r:id="rId12"/>
    <p:sldId id="266" r:id="rId13"/>
    <p:sldId id="265" r:id="rId14"/>
    <p:sldId id="267" r:id="rId15"/>
    <p:sldId id="270" r:id="rId16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721A8A-B261-436A-949B-01CF5799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E5B25-B7F5-4E3D-8816-6B3AD2E899BB}" type="datetimeFigureOut">
              <a:rPr lang="sv-SE"/>
              <a:pPr>
                <a:defRPr/>
              </a:pPr>
              <a:t>2019-09-14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990FA6-E938-4DEE-9544-452CDF9E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55A16F-4B22-4289-9648-F9B9A9A5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8DDA-9ED3-446C-A30F-4D68620D57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75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3D28E9-FA34-4609-91C9-7D0F76C45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CC173-5AA1-4D4F-97C8-1BDC0646BDFF}" type="datetimeFigureOut">
              <a:rPr lang="sv-SE"/>
              <a:pPr>
                <a:defRPr/>
              </a:pPr>
              <a:t>2019-09-14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BEA49E-A9B6-49CE-96EC-464AD164B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4CBDE-EA04-467B-AFA4-732CCF58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9D7C-91CB-4AA2-A59B-561CFCD369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152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DAF35E-B599-4B9F-A817-7A15BFF3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F36D-3F72-4D0E-88B2-55117CFDE8B7}" type="datetimeFigureOut">
              <a:rPr lang="sv-SE"/>
              <a:pPr>
                <a:defRPr/>
              </a:pPr>
              <a:t>2019-09-14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E4EF42-58A1-4849-A59A-25BE59C0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0CC5C8-EE48-44BD-A5C8-1A96BEF9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8BCB3-C214-4891-A85D-51F6969282F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96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D1B49E-ECDF-4202-B48F-40183B2A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6659-A05C-44AF-AD72-5153E6DF52A7}" type="datetimeFigureOut">
              <a:rPr lang="sv-SE"/>
              <a:pPr>
                <a:defRPr/>
              </a:pPr>
              <a:t>2019-09-14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96AD76-81BC-412D-A5AE-DD7C786D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12E2A5-3149-4F5A-8843-CFD7DE3C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C2209-7914-4195-A737-A09A7986387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65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828A55-4664-47F1-8D9E-935B6820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798DF-CCA6-4714-849C-914460B96A6F}" type="datetimeFigureOut">
              <a:rPr lang="sv-SE"/>
              <a:pPr>
                <a:defRPr/>
              </a:pPr>
              <a:t>2019-09-14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FD2125-BE64-4A44-98CB-D28050771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93E321-F733-4722-B113-CE6A4D53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353EA-321E-4CAF-9A6F-772E623C7F5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1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DB4A056-0C75-499A-B7DD-5DD91BB9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42E6-5EBE-4DBB-B8C8-933B2724444C}" type="datetimeFigureOut">
              <a:rPr lang="sv-SE"/>
              <a:pPr>
                <a:defRPr/>
              </a:pPr>
              <a:t>2019-09-14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3DD65DD-3C11-414B-A7F7-BAAD1CCFE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3162493-E79A-43F0-97A1-F6DD95A1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B197-675E-4B7A-BFD0-717ACE8906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11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F197921-7E63-4B91-BD97-4925F21E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98C87-8479-49D8-B3FE-528C06F38BAB}" type="datetimeFigureOut">
              <a:rPr lang="sv-SE"/>
              <a:pPr>
                <a:defRPr/>
              </a:pPr>
              <a:t>2019-09-14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3AB27CCA-4E71-4E59-9F52-0A53B07CF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82A0C74-D2CD-41EE-A6E3-B6F04F044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E8D6-B421-45A0-90E1-78E97B02F29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736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6CFB158-BEB5-4EA6-9BAF-F3D39EB9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ABCF0-1489-4BFC-93BF-48F09DABED1B}" type="datetimeFigureOut">
              <a:rPr lang="sv-SE"/>
              <a:pPr>
                <a:defRPr/>
              </a:pPr>
              <a:t>2019-09-14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E05F6CD-86B5-404D-B3ED-0FE53585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D01B10C-0FED-46DC-9D4A-90DD1416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B12E-E5E0-4900-9785-8379E1063C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82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DE3D032-FE33-4875-82C8-6F9A75A8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9495A-5CFA-46E5-AC98-02301EE7F0D1}" type="datetimeFigureOut">
              <a:rPr lang="sv-SE"/>
              <a:pPr>
                <a:defRPr/>
              </a:pPr>
              <a:t>2019-09-14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BE62391-18B0-453C-9B38-B4F31BC2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9CBB38B-B7B4-45CB-91F9-DA0C6A97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59BC-FF56-493F-9BDE-377D0770BEB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479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2AB2757-1558-464F-8676-29F665F2B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02821-6A31-4DB3-998A-E5C8CDC62A27}" type="datetimeFigureOut">
              <a:rPr lang="sv-SE"/>
              <a:pPr>
                <a:defRPr/>
              </a:pPr>
              <a:t>2019-09-14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5F9F08E-0027-4737-86CF-9BB9A67F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2D550EE-2533-4C62-A36D-DBE2FFED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76DE8-1642-471F-97CF-A4133C14FF5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79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A93771A-E052-4714-8853-2DB68BAE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0B7E7-EC0D-4743-9442-0E98874DB30A}" type="datetimeFigureOut">
              <a:rPr lang="sv-SE"/>
              <a:pPr>
                <a:defRPr/>
              </a:pPr>
              <a:t>2019-09-14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082E2F6-033D-4940-B478-A27164AB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6A4EEEE-BB41-47F4-A122-48D55454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93A32-1EA2-4FFE-B57F-16437142E9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922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6C06CE40-B87C-42E1-B9E8-2F64C0526D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E7750260-5B3A-41FD-9CF4-538AC18E07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Redigera format för bakgrundstext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8BF527-9DD8-4C8F-BD88-CD1E75E1D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823836-D02E-4713-86CF-12EE891A24BC}" type="datetimeFigureOut">
              <a:rPr lang="sv-SE"/>
              <a:pPr>
                <a:defRPr/>
              </a:pPr>
              <a:t>2019-09-14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F63CA4-B1A4-43A1-A361-745F6AA74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1C39C3-A497-4872-AEF4-68BD887B4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860542-8FED-4F8B-8AD9-67DA0C36614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8">
            <a:extLst>
              <a:ext uri="{FF2B5EF4-FFF2-40B4-BE49-F238E27FC236}">
                <a16:creationId xmlns:a16="http://schemas.microsoft.com/office/drawing/2014/main" id="{E6E3B43A-D31E-4975-8F86-A3182C5CB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027" y="2231332"/>
            <a:ext cx="4583113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26AF4C0-9DE0-4945-A516-A0C28F579C57}"/>
              </a:ext>
            </a:extLst>
          </p:cNvPr>
          <p:cNvSpPr/>
          <p:nvPr/>
        </p:nvSpPr>
        <p:spPr>
          <a:xfrm>
            <a:off x="584006" y="494592"/>
            <a:ext cx="6233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Aerodynamik Fordon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Bildobjekt 1">
            <a:extLst>
              <a:ext uri="{FF2B5EF4-FFF2-40B4-BE49-F238E27FC236}">
                <a16:creationId xmlns:a16="http://schemas.microsoft.com/office/drawing/2014/main" id="{93E0F739-0D28-43F0-BD40-BFD7362D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t="8643" r="35628" b="23380"/>
          <a:stretch>
            <a:fillRect/>
          </a:stretch>
        </p:blipFill>
        <p:spPr bwMode="auto">
          <a:xfrm>
            <a:off x="115888" y="412750"/>
            <a:ext cx="4545012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7" name="Diagram 4">
            <a:extLst>
              <a:ext uri="{FF2B5EF4-FFF2-40B4-BE49-F238E27FC236}">
                <a16:creationId xmlns:a16="http://schemas.microsoft.com/office/drawing/2014/main" id="{BF03B5A0-B2B1-4851-821B-26CA9AC2F4D8}"/>
              </a:ext>
            </a:extLst>
          </p:cNvPr>
          <p:cNvGraphicFramePr>
            <a:graphicFrameLocks/>
          </p:cNvGraphicFramePr>
          <p:nvPr/>
        </p:nvGraphicFramePr>
        <p:xfrm>
          <a:off x="4814888" y="654050"/>
          <a:ext cx="7123112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Chart" r:id="rId4" imgW="7132938" imgH="4846740" progId="Excel.Chart.8">
                  <p:embed/>
                </p:oleObj>
              </mc:Choice>
              <mc:Fallback>
                <p:oleObj name="Chart" r:id="rId4" imgW="7132938" imgH="4846740" progId="Excel.Chart.8">
                  <p:embed/>
                  <p:pic>
                    <p:nvPicPr>
                      <p:cNvPr id="0" name="Diagram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654050"/>
                        <a:ext cx="7123112" cy="484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objekt 1">
            <a:extLst>
              <a:ext uri="{FF2B5EF4-FFF2-40B4-BE49-F238E27FC236}">
                <a16:creationId xmlns:a16="http://schemas.microsoft.com/office/drawing/2014/main" id="{1AA73043-8FE4-493E-9628-0D1D53275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11456" r="12341" b="8733"/>
          <a:stretch>
            <a:fillRect/>
          </a:stretch>
        </p:blipFill>
        <p:spPr bwMode="auto">
          <a:xfrm>
            <a:off x="1738313" y="385763"/>
            <a:ext cx="7050087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ildobjekt 1">
            <a:extLst>
              <a:ext uri="{FF2B5EF4-FFF2-40B4-BE49-F238E27FC236}">
                <a16:creationId xmlns:a16="http://schemas.microsoft.com/office/drawing/2014/main" id="{BE0E68AC-06B6-4126-9FF9-ACE9A2568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2018" r="34576" b="17558"/>
          <a:stretch>
            <a:fillRect/>
          </a:stretch>
        </p:blipFill>
        <p:spPr bwMode="auto">
          <a:xfrm>
            <a:off x="385763" y="385763"/>
            <a:ext cx="521017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ruta 2">
            <a:extLst>
              <a:ext uri="{FF2B5EF4-FFF2-40B4-BE49-F238E27FC236}">
                <a16:creationId xmlns:a16="http://schemas.microsoft.com/office/drawing/2014/main" id="{BF7DCCBF-76DA-4A3F-9DFF-9D9A2DD71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3" y="1919288"/>
            <a:ext cx="624998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/>
              <a:t>Eftersom de flesta aerodynamik-åtgärder i första hand är riktade </a:t>
            </a:r>
          </a:p>
          <a:p>
            <a:pPr eaLnBrk="1" hangingPunct="1"/>
            <a:r>
              <a:rPr lang="sv-SE" altLang="sv-SE"/>
              <a:t>mot fordon för fjärrtransport har jag tagit fram ett exempel. </a:t>
            </a:r>
          </a:p>
          <a:p>
            <a:pPr eaLnBrk="1" hangingPunct="1"/>
            <a:r>
              <a:rPr lang="sv-SE" altLang="sv-SE"/>
              <a:t>Typisk förbrukning vid fjärrtransporter är cirka tre liter/milen. </a:t>
            </a:r>
          </a:p>
          <a:p>
            <a:pPr eaLnBrk="1" hangingPunct="1"/>
            <a:r>
              <a:rPr lang="sv-SE" altLang="sv-SE"/>
              <a:t>Typisk årlig körsträcka är 20 000 mil (fjärrtransport). Antag att</a:t>
            </a:r>
          </a:p>
          <a:p>
            <a:pPr eaLnBrk="1" hangingPunct="1"/>
            <a:r>
              <a:rPr lang="sv-SE" altLang="sv-SE"/>
              <a:t> en tredjedel av de inregistrerade fordonen i </a:t>
            </a:r>
          </a:p>
          <a:p>
            <a:pPr eaLnBrk="1" hangingPunct="1"/>
            <a:r>
              <a:rPr lang="sv-SE" altLang="sv-SE"/>
              <a:t>Sverige används för fjärrtransporter, </a:t>
            </a:r>
          </a:p>
          <a:p>
            <a:pPr eaLnBrk="1" hangingPunct="1"/>
            <a:r>
              <a:rPr lang="sv-SE" altLang="sv-SE"/>
              <a:t>det vill säga cirka 20 000 fordon.</a:t>
            </a:r>
          </a:p>
          <a:p>
            <a:pPr eaLnBrk="1" hangingPunct="1"/>
            <a:endParaRPr lang="sv-SE" altLang="sv-SE"/>
          </a:p>
          <a:p>
            <a:pPr eaLnBrk="1" hangingPunct="1"/>
            <a:r>
              <a:rPr lang="sv-SE" altLang="sv-SE"/>
              <a:t> Årlig bränslebesparing blir i så fall 60 000 000 liter bränsle.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dobjekt 1">
            <a:extLst>
              <a:ext uri="{FF2B5EF4-FFF2-40B4-BE49-F238E27FC236}">
                <a16:creationId xmlns:a16="http://schemas.microsoft.com/office/drawing/2014/main" id="{80FED5E5-AA61-4F6B-96B4-9C6FBC288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2" t="38498" r="50801" b="32582"/>
          <a:stretch>
            <a:fillRect/>
          </a:stretch>
        </p:blipFill>
        <p:spPr bwMode="auto">
          <a:xfrm>
            <a:off x="4224338" y="366713"/>
            <a:ext cx="260667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Bildobjekt 2">
            <a:extLst>
              <a:ext uri="{FF2B5EF4-FFF2-40B4-BE49-F238E27FC236}">
                <a16:creationId xmlns:a16="http://schemas.microsoft.com/office/drawing/2014/main" id="{F1E94488-B110-417C-AAE0-B1B74EFC2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4" t="37747" r="12492" b="14178"/>
          <a:stretch>
            <a:fillRect/>
          </a:stretch>
        </p:blipFill>
        <p:spPr bwMode="auto">
          <a:xfrm>
            <a:off x="617538" y="941388"/>
            <a:ext cx="3349625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ruta 3">
            <a:extLst>
              <a:ext uri="{FF2B5EF4-FFF2-40B4-BE49-F238E27FC236}">
                <a16:creationId xmlns:a16="http://schemas.microsoft.com/office/drawing/2014/main" id="{FAACFC27-197D-49DE-9173-458BEA59E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5" y="4146550"/>
            <a:ext cx="7508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/>
              <a:t>Man kan prata om en elektrisk vind om tre-fyra sekundmeter närmast ytan. </a:t>
            </a:r>
          </a:p>
          <a:p>
            <a:pPr eaLnBrk="1" hangingPunct="1"/>
            <a:r>
              <a:rPr lang="sv-SE" altLang="sv-SE"/>
              <a:t>Om denna elektriska vind anbringas på lämpliga ställen kan så kallad avlösning</a:t>
            </a:r>
          </a:p>
          <a:p>
            <a:pPr eaLnBrk="1" hangingPunct="1"/>
            <a:r>
              <a:rPr lang="sv-SE" altLang="sv-SE"/>
              <a:t>förhindras vilket gör att luften kommer att strömma längs lastbilen och</a:t>
            </a:r>
          </a:p>
          <a:p>
            <a:pPr eaLnBrk="1" hangingPunct="1"/>
            <a:r>
              <a:rPr lang="sv-SE" altLang="sv-SE"/>
              <a:t>luftmotståndet minskar, berättar Julie Vernet.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Bildobjekt 1">
            <a:extLst>
              <a:ext uri="{FF2B5EF4-FFF2-40B4-BE49-F238E27FC236}">
                <a16:creationId xmlns:a16="http://schemas.microsoft.com/office/drawing/2014/main" id="{DFFAA938-3399-4422-B896-579F33E5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4" t="22910" r="20454" b="27136"/>
          <a:stretch>
            <a:fillRect/>
          </a:stretch>
        </p:blipFill>
        <p:spPr bwMode="auto">
          <a:xfrm>
            <a:off x="6529388" y="3049588"/>
            <a:ext cx="54229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Bildobjekt 3">
            <a:extLst>
              <a:ext uri="{FF2B5EF4-FFF2-40B4-BE49-F238E27FC236}">
                <a16:creationId xmlns:a16="http://schemas.microsoft.com/office/drawing/2014/main" id="{0C021C0B-45C4-47CD-8910-8EE99B97E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22238"/>
            <a:ext cx="78565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ruta 4">
            <a:extLst>
              <a:ext uri="{FF2B5EF4-FFF2-40B4-BE49-F238E27FC236}">
                <a16:creationId xmlns:a16="http://schemas.microsoft.com/office/drawing/2014/main" id="{9F1C14F2-7D63-4E13-85D9-477B1F15F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1854200"/>
            <a:ext cx="101647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/>
              <a:t> I vår jakt på bränsletjuvar är just aerodynamiken en extremt viktig komponent, säger Göran Hammarberg, </a:t>
            </a:r>
          </a:p>
          <a:p>
            <a:pPr eaLnBrk="1" hangingPunct="1"/>
            <a:r>
              <a:rPr lang="sv-SE" altLang="sv-SE"/>
              <a:t>ansvarig för hyttutveckling inom Scania. Jämfört med våra redan branschledande modeller ur dagens</a:t>
            </a:r>
          </a:p>
          <a:p>
            <a:pPr eaLnBrk="1" hangingPunct="1"/>
            <a:r>
              <a:rPr lang="sv-SE" altLang="sv-SE"/>
              <a:t> generation har vi minskat luftmotståndet ytterligare. Det ger omedelbar effekt på bränsleförbrukningen, </a:t>
            </a:r>
          </a:p>
          <a:p>
            <a:pPr eaLnBrk="1" hangingPunct="1"/>
            <a:r>
              <a:rPr lang="sv-SE" altLang="sv-SE"/>
              <a:t>det kan handla om upp till 2 procent i reduktion. Sett över en</a:t>
            </a:r>
          </a:p>
          <a:p>
            <a:pPr eaLnBrk="1" hangingPunct="1"/>
            <a:r>
              <a:rPr lang="sv-SE" altLang="sv-SE"/>
              <a:t> fjärrbils livslängd, med de mycket höga miltal det handlar om, </a:t>
            </a:r>
          </a:p>
          <a:p>
            <a:pPr eaLnBrk="1" hangingPunct="1"/>
            <a:r>
              <a:rPr lang="sv-SE" altLang="sv-SE"/>
              <a:t>har det stor påverkan på såväl ekonomi som klimatpåverkan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ildobjekt 1">
            <a:extLst>
              <a:ext uri="{FF2B5EF4-FFF2-40B4-BE49-F238E27FC236}">
                <a16:creationId xmlns:a16="http://schemas.microsoft.com/office/drawing/2014/main" id="{62F48F71-96A6-43D3-B5CC-F6175B8B0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7" t="7887" r="37581" b="9671"/>
          <a:stretch>
            <a:fillRect/>
          </a:stretch>
        </p:blipFill>
        <p:spPr bwMode="auto">
          <a:xfrm>
            <a:off x="1171575" y="373063"/>
            <a:ext cx="4456113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ruta 2">
            <a:extLst>
              <a:ext uri="{FF2B5EF4-FFF2-40B4-BE49-F238E27FC236}">
                <a16:creationId xmlns:a16="http://schemas.microsoft.com/office/drawing/2014/main" id="{4E9A152D-2390-4B8F-A340-C3BEAF580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75" y="2047875"/>
            <a:ext cx="32226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3200" b="1"/>
              <a:t>Bränsle Besparing</a:t>
            </a:r>
          </a:p>
          <a:p>
            <a:pPr eaLnBrk="1" hangingPunct="1"/>
            <a:endParaRPr lang="sv-SE" altLang="sv-SE" sz="3200" b="1"/>
          </a:p>
          <a:p>
            <a:pPr eaLnBrk="1" hangingPunct="1"/>
            <a:r>
              <a:rPr lang="sv-SE" altLang="sv-SE" sz="3200" b="1"/>
              <a:t>8 – 11 %</a:t>
            </a:r>
          </a:p>
          <a:p>
            <a:pPr eaLnBrk="1" hangingPunct="1"/>
            <a:endParaRPr lang="sv-SE" altLang="sv-SE" sz="3200" b="1"/>
          </a:p>
          <a:p>
            <a:pPr eaLnBrk="1" hangingPunct="1"/>
            <a:r>
              <a:rPr lang="sv-SE" altLang="sv-SE" sz="3200" b="1"/>
              <a:t>5 % Drivlina</a:t>
            </a:r>
          </a:p>
          <a:p>
            <a:pPr eaLnBrk="1" hangingPunct="1"/>
            <a:r>
              <a:rPr lang="sv-SE" altLang="sv-SE" sz="3200" b="1"/>
              <a:t>2 % Luftmotstånd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objekt 2">
            <a:extLst>
              <a:ext uri="{FF2B5EF4-FFF2-40B4-BE49-F238E27FC236}">
                <a16:creationId xmlns:a16="http://schemas.microsoft.com/office/drawing/2014/main" id="{52998FBC-B73C-4D94-9F46-AA011EF27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336675"/>
            <a:ext cx="9136062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l: vänster 3">
            <a:extLst>
              <a:ext uri="{FF2B5EF4-FFF2-40B4-BE49-F238E27FC236}">
                <a16:creationId xmlns:a16="http://schemas.microsoft.com/office/drawing/2014/main" id="{371E921F-2707-48E2-BE6A-801735D37686}"/>
              </a:ext>
            </a:extLst>
          </p:cNvPr>
          <p:cNvSpPr/>
          <p:nvPr/>
        </p:nvSpPr>
        <p:spPr>
          <a:xfrm>
            <a:off x="193675" y="1833563"/>
            <a:ext cx="2716213" cy="13906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Pil: vänster 4">
            <a:extLst>
              <a:ext uri="{FF2B5EF4-FFF2-40B4-BE49-F238E27FC236}">
                <a16:creationId xmlns:a16="http://schemas.microsoft.com/office/drawing/2014/main" id="{D989BD59-31F3-43A9-9FEA-3E29B9229F3F}"/>
              </a:ext>
            </a:extLst>
          </p:cNvPr>
          <p:cNvSpPr/>
          <p:nvPr/>
        </p:nvSpPr>
        <p:spPr>
          <a:xfrm>
            <a:off x="7700963" y="2098675"/>
            <a:ext cx="747712" cy="9588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/>
              <a:t>c</a:t>
            </a:r>
          </a:p>
        </p:txBody>
      </p:sp>
      <p:sp>
        <p:nvSpPr>
          <p:cNvPr id="7" name="Pil: nedåt 6">
            <a:extLst>
              <a:ext uri="{FF2B5EF4-FFF2-40B4-BE49-F238E27FC236}">
                <a16:creationId xmlns:a16="http://schemas.microsoft.com/office/drawing/2014/main" id="{9F908A01-E356-48C3-87B5-52EAECA3AC47}"/>
              </a:ext>
            </a:extLst>
          </p:cNvPr>
          <p:cNvSpPr/>
          <p:nvPr/>
        </p:nvSpPr>
        <p:spPr>
          <a:xfrm>
            <a:off x="5478463" y="3244850"/>
            <a:ext cx="1360487" cy="6953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8" name="Pil: nedåt 7">
            <a:extLst>
              <a:ext uri="{FF2B5EF4-FFF2-40B4-BE49-F238E27FC236}">
                <a16:creationId xmlns:a16="http://schemas.microsoft.com/office/drawing/2014/main" id="{A641C302-CA76-4CA3-B3A1-8A10B92AF53E}"/>
              </a:ext>
            </a:extLst>
          </p:cNvPr>
          <p:cNvSpPr/>
          <p:nvPr/>
        </p:nvSpPr>
        <p:spPr>
          <a:xfrm>
            <a:off x="4119563" y="3259138"/>
            <a:ext cx="1358900" cy="6953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0" name="Pil: vänster 9">
            <a:extLst>
              <a:ext uri="{FF2B5EF4-FFF2-40B4-BE49-F238E27FC236}">
                <a16:creationId xmlns:a16="http://schemas.microsoft.com/office/drawing/2014/main" id="{38E98A00-9C33-49EB-93AF-4D4B3F693F45}"/>
              </a:ext>
            </a:extLst>
          </p:cNvPr>
          <p:cNvSpPr/>
          <p:nvPr/>
        </p:nvSpPr>
        <p:spPr>
          <a:xfrm>
            <a:off x="10421938" y="1336675"/>
            <a:ext cx="746125" cy="23860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/>
              <a:t>c</a:t>
            </a:r>
          </a:p>
        </p:txBody>
      </p:sp>
      <p:sp>
        <p:nvSpPr>
          <p:cNvPr id="11" name="Pil: vänster 10">
            <a:extLst>
              <a:ext uri="{FF2B5EF4-FFF2-40B4-BE49-F238E27FC236}">
                <a16:creationId xmlns:a16="http://schemas.microsoft.com/office/drawing/2014/main" id="{FA2F4069-2614-4EAE-887F-6BA092DE1207}"/>
              </a:ext>
            </a:extLst>
          </p:cNvPr>
          <p:cNvSpPr/>
          <p:nvPr/>
        </p:nvSpPr>
        <p:spPr>
          <a:xfrm>
            <a:off x="7231063" y="1169988"/>
            <a:ext cx="1719262" cy="812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>
            <a:extLst>
              <a:ext uri="{FF2B5EF4-FFF2-40B4-BE49-F238E27FC236}">
                <a16:creationId xmlns:a16="http://schemas.microsoft.com/office/drawing/2014/main" id="{0B3901FF-490A-4108-93A2-F0C80288A3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9450" y="354013"/>
            <a:ext cx="4778375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Rätt hastighet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C3AEB36D-5112-432C-9509-96C017574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t="35001" r="22537" b="16193"/>
          <a:stretch>
            <a:fillRect/>
          </a:stretch>
        </p:blipFill>
        <p:spPr bwMode="auto">
          <a:xfrm>
            <a:off x="1828800" y="2743200"/>
            <a:ext cx="6629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4AB9B800-B883-4DF2-B55E-20A6A53F3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412875"/>
            <a:ext cx="3575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4000" b="1"/>
              <a:t>Luftmotståndet</a:t>
            </a:r>
            <a:endParaRPr lang="sv-SE" altLang="sv-SE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30DEB426-CFE6-425E-9468-DB86C857C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1524000"/>
            <a:ext cx="27479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sv-SE" altLang="sv-SE"/>
              <a:t> Fordonets frontarea</a:t>
            </a:r>
          </a:p>
          <a:p>
            <a:pPr eaLnBrk="1" hangingPunct="1">
              <a:buFontTx/>
              <a:buChar char="•"/>
            </a:pPr>
            <a:r>
              <a:rPr lang="sv-SE" altLang="sv-SE"/>
              <a:t> Fordonets strömlinjeform</a:t>
            </a:r>
          </a:p>
          <a:p>
            <a:pPr eaLnBrk="1" hangingPunct="1">
              <a:buFontTx/>
              <a:buChar char="•"/>
            </a:pPr>
            <a:r>
              <a:rPr lang="sv-SE" altLang="sv-SE"/>
              <a:t> Hastigheten</a:t>
            </a:r>
          </a:p>
        </p:txBody>
      </p:sp>
      <p:sp>
        <p:nvSpPr>
          <p:cNvPr id="5126" name="Oval 6">
            <a:extLst>
              <a:ext uri="{FF2B5EF4-FFF2-40B4-BE49-F238E27FC236}">
                <a16:creationId xmlns:a16="http://schemas.microsoft.com/office/drawing/2014/main" id="{FBF9E755-99D9-4217-A46C-BC578DE0D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3434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objekt 3">
            <a:extLst>
              <a:ext uri="{FF2B5EF4-FFF2-40B4-BE49-F238E27FC236}">
                <a16:creationId xmlns:a16="http://schemas.microsoft.com/office/drawing/2014/main" id="{234DCDF1-D848-4947-BE38-089EF0CF0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t="15990" r="601" b="38591"/>
          <a:stretch>
            <a:fillRect/>
          </a:stretch>
        </p:blipFill>
        <p:spPr bwMode="auto">
          <a:xfrm>
            <a:off x="750888" y="568325"/>
            <a:ext cx="11441112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ruta 4">
            <a:extLst>
              <a:ext uri="{FF2B5EF4-FFF2-40B4-BE49-F238E27FC236}">
                <a16:creationId xmlns:a16="http://schemas.microsoft.com/office/drawing/2014/main" id="{4D46EA41-478B-4A8D-AE82-AE4CBF5A6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588" y="5448300"/>
            <a:ext cx="5395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2400" b="1"/>
              <a:t>till exempel 0,25 till 0,45 för en personbil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dobjekt 3">
            <a:extLst>
              <a:ext uri="{FF2B5EF4-FFF2-40B4-BE49-F238E27FC236}">
                <a16:creationId xmlns:a16="http://schemas.microsoft.com/office/drawing/2014/main" id="{F9F24838-3019-4253-B004-93F23E008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0" t="54836" r="9656" b="24319"/>
          <a:stretch>
            <a:fillRect/>
          </a:stretch>
        </p:blipFill>
        <p:spPr bwMode="auto">
          <a:xfrm>
            <a:off x="849313" y="1249363"/>
            <a:ext cx="10664825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Diagram 5">
            <a:extLst>
              <a:ext uri="{FF2B5EF4-FFF2-40B4-BE49-F238E27FC236}">
                <a16:creationId xmlns:a16="http://schemas.microsoft.com/office/drawing/2014/main" id="{737BC3D4-B9B9-4F17-9D65-1FA331E350BB}"/>
              </a:ext>
            </a:extLst>
          </p:cNvPr>
          <p:cNvGraphicFramePr>
            <a:graphicFrameLocks/>
          </p:cNvGraphicFramePr>
          <p:nvPr/>
        </p:nvGraphicFramePr>
        <p:xfrm>
          <a:off x="1981200" y="668338"/>
          <a:ext cx="822960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Chart" r:id="rId3" imgW="8230313" imgH="5529551" progId="Excel.Chart.8">
                  <p:embed/>
                </p:oleObj>
              </mc:Choice>
              <mc:Fallback>
                <p:oleObj name="Chart" r:id="rId3" imgW="8230313" imgH="5529551" progId="Excel.Chart.8">
                  <p:embed/>
                  <p:pic>
                    <p:nvPicPr>
                      <p:cNvPr id="0" name="Diagram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68338"/>
                        <a:ext cx="8229600" cy="552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Bildobjekt 4">
            <a:extLst>
              <a:ext uri="{FF2B5EF4-FFF2-40B4-BE49-F238E27FC236}">
                <a16:creationId xmlns:a16="http://schemas.microsoft.com/office/drawing/2014/main" id="{DB400496-2A19-4A13-A16F-BB76BAD8E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2" t="22496" b="53802"/>
          <a:stretch>
            <a:fillRect/>
          </a:stretch>
        </p:blipFill>
        <p:spPr bwMode="auto">
          <a:xfrm>
            <a:off x="382588" y="666750"/>
            <a:ext cx="5243512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ruta 5">
            <a:extLst>
              <a:ext uri="{FF2B5EF4-FFF2-40B4-BE49-F238E27FC236}">
                <a16:creationId xmlns:a16="http://schemas.microsoft.com/office/drawing/2014/main" id="{2E7D3F19-1384-404F-A628-D07390103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5254625"/>
            <a:ext cx="10121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1400"/>
              <a:t>Lägsta möjliga luftmotstånd uppnås dock inte alltid genom att göra kroppen så slät som möjligt. Ett exempel på det är en Porschemodell </a:t>
            </a:r>
          </a:p>
          <a:p>
            <a:pPr eaLnBrk="1" hangingPunct="1"/>
            <a:r>
              <a:rPr lang="sv-SE" altLang="sv-SE" sz="1400"/>
              <a:t>som kom för ett par år sedan vars ytterbackspeglar styrde undan luften från dörrhandtagen och därmed sänkte luftmotståndet.</a:t>
            </a:r>
          </a:p>
          <a:p>
            <a:pPr eaLnBrk="1" hangingPunct="1"/>
            <a:r>
              <a:rPr lang="sv-SE" altLang="sv-SE" sz="1400"/>
              <a:t>Ett annat exempel är ytan hos golfbollar. De små groparna i golfbollen skapar små luftvirvlar som orsakar mindre turbulens</a:t>
            </a:r>
          </a:p>
          <a:p>
            <a:pPr eaLnBrk="1" hangingPunct="1"/>
            <a:r>
              <a:rPr lang="sv-SE" altLang="sv-SE" sz="1400"/>
              <a:t> och därmed mindre luftmotstånd än de stora luftvirvlar som bildats om bollen varit slät. Av denna anledning är de flesta</a:t>
            </a:r>
          </a:p>
          <a:p>
            <a:pPr eaLnBrk="1" hangingPunct="1"/>
            <a:r>
              <a:rPr lang="sv-SE" altLang="sv-SE" sz="1400"/>
              <a:t> golfspelare noga med att rengöra golfbollarna mellan varje hål.</a:t>
            </a:r>
          </a:p>
          <a:p>
            <a:pPr eaLnBrk="1" hangingPunct="1"/>
            <a:endParaRPr lang="sv-SE" altLang="sv-SE" sz="1400"/>
          </a:p>
        </p:txBody>
      </p:sp>
      <p:sp>
        <p:nvSpPr>
          <p:cNvPr id="9220" name="AutoShape 2" descr="Bildresultat för Golf Boll">
            <a:extLst>
              <a:ext uri="{FF2B5EF4-FFF2-40B4-BE49-F238E27FC236}">
                <a16:creationId xmlns:a16="http://schemas.microsoft.com/office/drawing/2014/main" id="{77DFAC5E-BB47-48B4-A959-CCA14484E1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9221" name="Bildobjekt 8">
            <a:extLst>
              <a:ext uri="{FF2B5EF4-FFF2-40B4-BE49-F238E27FC236}">
                <a16:creationId xmlns:a16="http://schemas.microsoft.com/office/drawing/2014/main" id="{ACB3F149-84E5-4972-B91F-57F712A25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338138"/>
            <a:ext cx="4583113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Diagram 3">
            <a:extLst>
              <a:ext uri="{FF2B5EF4-FFF2-40B4-BE49-F238E27FC236}">
                <a16:creationId xmlns:a16="http://schemas.microsoft.com/office/drawing/2014/main" id="{05ACC29A-B742-4181-8CD3-8963EEC4DD08}"/>
              </a:ext>
            </a:extLst>
          </p:cNvPr>
          <p:cNvGraphicFramePr>
            <a:graphicFrameLocks/>
          </p:cNvGraphicFramePr>
          <p:nvPr/>
        </p:nvGraphicFramePr>
        <p:xfrm>
          <a:off x="1608138" y="579438"/>
          <a:ext cx="7599362" cy="589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hart" r:id="rId3" imgW="7608467" imgH="5907536" progId="Excel.Chart.8">
                  <p:embed/>
                </p:oleObj>
              </mc:Choice>
              <mc:Fallback>
                <p:oleObj name="Chart" r:id="rId3" imgW="7608467" imgH="5907536" progId="Excel.Chart.8">
                  <p:embed/>
                  <p:pic>
                    <p:nvPicPr>
                      <p:cNvPr id="0" name="Diagram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579438"/>
                        <a:ext cx="7599362" cy="589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objekt 1">
            <a:extLst>
              <a:ext uri="{FF2B5EF4-FFF2-40B4-BE49-F238E27FC236}">
                <a16:creationId xmlns:a16="http://schemas.microsoft.com/office/drawing/2014/main" id="{DAC7303E-BA39-44CB-9189-987A96C15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t="8395" r="17751" b="9859"/>
          <a:stretch>
            <a:fillRect/>
          </a:stretch>
        </p:blipFill>
        <p:spPr bwMode="auto">
          <a:xfrm>
            <a:off x="2111375" y="420688"/>
            <a:ext cx="6581775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ftmostånd.pot [Kompatibilitetsläge]" id="{EADFC091-BBD0-40F3-8CD3-5BDFDC6ED6F7}" vid="{D03A1641-7DE0-4159-8F21-8798BEAC418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luftmostånd</Template>
  <TotalTime>5</TotalTime>
  <Words>292</Words>
  <Application>Microsoft Office PowerPoint</Application>
  <PresentationFormat>Bredbild</PresentationFormat>
  <Paragraphs>39</Paragraphs>
  <Slides>15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Office-tema</vt:lpstr>
      <vt:lpstr>Chart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Petter Magnusson</dc:creator>
  <cp:lastModifiedBy>Petter Magnusson</cp:lastModifiedBy>
  <cp:revision>2</cp:revision>
  <dcterms:created xsi:type="dcterms:W3CDTF">2019-03-07T20:05:41Z</dcterms:created>
  <dcterms:modified xsi:type="dcterms:W3CDTF">2019-09-14T17:39:09Z</dcterms:modified>
</cp:coreProperties>
</file>